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  <p:sldMasterId id="2147483708" r:id="rId2"/>
  </p:sldMasterIdLst>
  <p:notesMasterIdLst>
    <p:notesMasterId r:id="rId30"/>
  </p:notesMasterIdLst>
  <p:sldIdLst>
    <p:sldId id="281" r:id="rId3"/>
    <p:sldId id="282" r:id="rId4"/>
    <p:sldId id="283" r:id="rId5"/>
    <p:sldId id="285" r:id="rId6"/>
    <p:sldId id="295" r:id="rId7"/>
    <p:sldId id="296" r:id="rId8"/>
    <p:sldId id="297" r:id="rId9"/>
    <p:sldId id="287" r:id="rId10"/>
    <p:sldId id="300" r:id="rId11"/>
    <p:sldId id="310" r:id="rId12"/>
    <p:sldId id="301" r:id="rId13"/>
    <p:sldId id="302" r:id="rId14"/>
    <p:sldId id="303" r:id="rId15"/>
    <p:sldId id="304" r:id="rId16"/>
    <p:sldId id="305" r:id="rId17"/>
    <p:sldId id="288" r:id="rId18"/>
    <p:sldId id="306" r:id="rId19"/>
    <p:sldId id="307" r:id="rId20"/>
    <p:sldId id="290" r:id="rId21"/>
    <p:sldId id="291" r:id="rId22"/>
    <p:sldId id="292" r:id="rId23"/>
    <p:sldId id="309" r:id="rId24"/>
    <p:sldId id="278" r:id="rId25"/>
    <p:sldId id="293" r:id="rId26"/>
    <p:sldId id="294" r:id="rId27"/>
    <p:sldId id="298" r:id="rId28"/>
    <p:sldId id="299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036ACB-ED33-471A-ABD6-ECF4A22DA593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E5EA1-2A23-4541-BF78-5043A31233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827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E5EA1-2A23-4541-BF78-5043A31233B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615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72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2006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54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46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7"/>
            <a:ext cx="4040188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7"/>
            <a:ext cx="4041775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9470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077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8114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4" y="273054"/>
            <a:ext cx="3008313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7"/>
            <a:ext cx="5111750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4" y="1435107"/>
            <a:ext cx="3008313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96234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5"/>
            <a:ext cx="5486400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059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367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9881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988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538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2848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5700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34917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02850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2178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8689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9148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4312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447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413665"/>
            <a:ext cx="8229600" cy="711081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12778"/>
            <a:ext cx="8229600" cy="4713391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65306"/>
            <a:ext cx="21336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987"/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8987"/>
              <a:t>2/21/2020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5306"/>
            <a:ext cx="28956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987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165306"/>
            <a:ext cx="21336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8987"/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8987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E:\websites\free-power-point-templates\2012\logos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09941" y="6608112"/>
            <a:ext cx="752469" cy="270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885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bg1"/>
          </a:solidFill>
          <a:latin typeface="+mj-lt"/>
          <a:ea typeface="+mn-ea"/>
          <a:cs typeface="+mn-cs"/>
        </a:defRPr>
      </a:lvl1pPr>
      <a:lvl2pPr marL="990427" indent="-380933" algn="l" defTabSz="121898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bg1"/>
          </a:solidFill>
          <a:latin typeface="+mj-lt"/>
          <a:ea typeface="+mn-ea"/>
          <a:cs typeface="+mn-cs"/>
        </a:defRPr>
      </a:lvl2pPr>
      <a:lvl3pPr marL="152373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3pPr>
      <a:lvl4pPr marL="2133227" indent="-304747" algn="l" defTabSz="12189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j-lt"/>
          <a:ea typeface="+mn-ea"/>
          <a:cs typeface="+mn-cs"/>
        </a:defRPr>
      </a:lvl4pPr>
      <a:lvl5pPr marL="2742720" indent="-304747" algn="l" defTabSz="12189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j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6C4B6-9704-4D09-B35E-205F38C21AE9}" type="datetimeFigureOut">
              <a:rPr lang="en-US" smtClean="0"/>
              <a:t>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5DF3D7-0083-4FC4-AC8B-C23BF054D0F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677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35897" y="2527479"/>
            <a:ext cx="8144134" cy="1373070"/>
          </a:xfrm>
        </p:spPr>
        <p:txBody>
          <a:bodyPr/>
          <a:lstStyle/>
          <a:p>
            <a:pPr algn="ctr"/>
            <a:r>
              <a:rPr lang="es-ES" altLang="pt-BR" sz="6600" b="1" dirty="0" err="1">
                <a:latin typeface="Century Gothic" panose="020B0502020202020204" pitchFamily="34" charset="0"/>
              </a:rPr>
              <a:t>Unit</a:t>
            </a:r>
            <a:r>
              <a:rPr lang="es-ES" altLang="pt-BR" sz="6600" b="1" dirty="0">
                <a:latin typeface="Century Gothic" panose="020B0502020202020204" pitchFamily="34" charset="0"/>
              </a:rPr>
              <a:t> 1 - </a:t>
            </a:r>
            <a:r>
              <a:rPr lang="es-ES" altLang="pt-BR" sz="6600" b="1" dirty="0" err="1">
                <a:latin typeface="Century Gothic" panose="020B0502020202020204" pitchFamily="34" charset="0"/>
              </a:rPr>
              <a:t>Travel</a:t>
            </a:r>
            <a:endParaRPr lang="es-ES" altLang="pt-BR" sz="6600" b="1" dirty="0">
              <a:latin typeface="Century Gothic" panose="020B0502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07963" y="3922201"/>
            <a:ext cx="8736037" cy="2072318"/>
          </a:xfrm>
        </p:spPr>
        <p:txBody>
          <a:bodyPr>
            <a:normAutofit/>
          </a:bodyPr>
          <a:lstStyle/>
          <a:p>
            <a:pPr algn="l"/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Chapter 1: Scanning/ Organizing 				      Vocabulary </a:t>
            </a:r>
          </a:p>
          <a:p>
            <a:pPr algn="l"/>
            <a:r>
              <a:rPr lang="en-US" sz="36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Chapter 2: Predicting/ The prefix -off</a:t>
            </a:r>
          </a:p>
          <a:p>
            <a:endParaRPr lang="en-US" sz="2400" dirty="0">
              <a:latin typeface="Century Gothic" panose="020B0502020202020204" pitchFamily="34" charset="0"/>
            </a:endParaRPr>
          </a:p>
        </p:txBody>
      </p:sp>
      <p:pic>
        <p:nvPicPr>
          <p:cNvPr id="2" name="Picture 2" descr="http://www.colosoul.com.au/wp-content/uploads/2016/01/how-travelling-can-be-good-on-your-cv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99227">
            <a:off x="-369484" y="715249"/>
            <a:ext cx="3543587" cy="2390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8090" y="343930"/>
            <a:ext cx="3187655" cy="1961634"/>
          </a:xfrm>
          <a:prstGeom prst="rect">
            <a:avLst/>
          </a:prstGeom>
        </p:spPr>
      </p:pic>
      <p:pic>
        <p:nvPicPr>
          <p:cNvPr id="2054" name="Picture 6" descr="https://encrypted-tbn3.gstatic.com/images?q=tbn:ANd9GcQ_hEKr6zgJR5X_Ff1_rNAw3hQPQ7RIhyJFPZoSovQZ2v2nv0beGw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12173">
            <a:off x="6091449" y="937667"/>
            <a:ext cx="3037018" cy="1892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8423436" y="6611491"/>
            <a:ext cx="720564" cy="24650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9503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45870" y="829998"/>
            <a:ext cx="2080951" cy="548640"/>
          </a:xfrm>
        </p:spPr>
        <p:txBody>
          <a:bodyPr>
            <a:noAutofit/>
          </a:bodyPr>
          <a:lstStyle/>
          <a:p>
            <a:r>
              <a:rPr lang="en-US" sz="4000" dirty="0"/>
              <a:t>Getting ready </a:t>
            </a:r>
            <a:endParaRPr lang="pt-BR" sz="4000" dirty="0">
              <a:latin typeface="Century Gothic" panose="020B0502020202020204" pitchFamily="34" charset="0"/>
            </a:endParaRPr>
          </a:p>
        </p:txBody>
      </p:sp>
      <p:pic>
        <p:nvPicPr>
          <p:cNvPr id="1026" name="Picture 2" descr="http://viajesyturismosuntravel.com/web2/wp-content/uploads/2015/10/725077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-832" r="10227" b="408"/>
          <a:stretch/>
        </p:blipFill>
        <p:spPr bwMode="auto">
          <a:xfrm>
            <a:off x="3709303" y="3973486"/>
            <a:ext cx="2438399" cy="2580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k14.vcmedia.vn/thumb_w/600/000522cca9/2015/10/05/IMG_4763-c5ab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14" t="-151" r="9146" b="1956"/>
          <a:stretch/>
        </p:blipFill>
        <p:spPr bwMode="auto">
          <a:xfrm>
            <a:off x="6147702" y="2793459"/>
            <a:ext cx="2656498" cy="2518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k14.vcmedia.vn/thumb_w/600/A3YmnWqkHeph7OwGyu6TwbX57tgTw/Image/2014/09/0h/0A/553f60711441f1.img-f518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4086" y="270561"/>
            <a:ext cx="3784347" cy="2522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s://encrypted-tbn3.gstatic.com/images?q=tbn:ANd9GcT2HjDsEEl0nue1DriyEQfD7B_cS9qrONFcpGWOT78WZauwvMa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895" y="1466565"/>
            <a:ext cx="4163191" cy="2216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CaixaDeTexto 9"/>
          <p:cNvSpPr txBox="1"/>
          <p:nvPr/>
        </p:nvSpPr>
        <p:spPr>
          <a:xfrm>
            <a:off x="518159" y="3973486"/>
            <a:ext cx="33888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What kind of traveller are you?</a:t>
            </a:r>
          </a:p>
          <a:p>
            <a:r>
              <a:rPr lang="pt-BR" sz="28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How would you pack or prepare</a:t>
            </a:r>
          </a:p>
          <a:p>
            <a:r>
              <a:rPr lang="pt-BR" sz="28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for these vacation?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8423436" y="6611491"/>
            <a:ext cx="720564" cy="24650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6164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roup discu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01" y="209788"/>
            <a:ext cx="2079538" cy="129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2855" y="209788"/>
            <a:ext cx="8208881" cy="1130163"/>
          </a:xfrm>
        </p:spPr>
        <p:txBody>
          <a:bodyPr>
            <a:normAutofit/>
          </a:bodyPr>
          <a:lstStyle/>
          <a:p>
            <a:pPr algn="ctr"/>
            <a:r>
              <a:rPr lang="en-US" sz="4800" b="1" u="sng" dirty="0"/>
              <a:t>Group discussion </a:t>
            </a:r>
            <a:endParaRPr lang="pt-BR" sz="4800" b="1" u="sng" dirty="0">
              <a:latin typeface="Century Gothic" panose="020B0502020202020204" pitchFamily="34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600562" y="1501006"/>
            <a:ext cx="8013469" cy="4401205"/>
          </a:xfrm>
          <a:prstGeom prst="rect">
            <a:avLst/>
          </a:prstGeom>
          <a:noFill/>
          <a:ln>
            <a:solidFill>
              <a:schemeClr val="bg2">
                <a:lumMod val="25000"/>
                <a:lumOff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t-BR" sz="36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Name some places you’ve travelled?</a:t>
            </a:r>
          </a:p>
          <a:p>
            <a:pPr marL="514350" indent="-514350">
              <a:buFont typeface="+mj-lt"/>
              <a:buAutoNum type="arabicPeriod"/>
            </a:pPr>
            <a:r>
              <a:rPr lang="pt-BR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Who (usually) </a:t>
            </a:r>
            <a:r>
              <a:rPr lang="pt-BR" sz="36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arranges</a:t>
            </a:r>
            <a:r>
              <a:rPr lang="pt-BR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pt-BR" sz="36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travel</a:t>
            </a:r>
            <a:r>
              <a:rPr lang="pt-BR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pt-BR" sz="36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plan</a:t>
            </a:r>
            <a:r>
              <a:rPr lang="pt-BR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for you?</a:t>
            </a:r>
          </a:p>
          <a:p>
            <a:pPr marL="514350" indent="-514350">
              <a:buFont typeface="+mj-lt"/>
              <a:buAutoNum type="arabicPeriod"/>
            </a:pPr>
            <a:r>
              <a:rPr lang="pt-BR" sz="3600" b="1" dirty="0">
                <a:solidFill>
                  <a:srgbClr val="FFFF00"/>
                </a:solidFill>
                <a:latin typeface="Century Gothic" panose="020B0502020202020204" pitchFamily="34" charset="0"/>
              </a:rPr>
              <a:t>Today what helps us travel/ make travel arrangements more easily?   </a:t>
            </a:r>
          </a:p>
          <a:p>
            <a:endParaRPr lang="pt-BR" sz="2800" dirty="0">
              <a:solidFill>
                <a:srgbClr val="FFFF00"/>
              </a:solidFill>
              <a:latin typeface="Century Gothic" panose="020B050202020202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423436" y="6611491"/>
            <a:ext cx="720564" cy="24650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pic>
        <p:nvPicPr>
          <p:cNvPr id="1028" name="Picture 4" descr="Image result for trave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6758" y="4841036"/>
            <a:ext cx="2655682" cy="177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2420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321627" y="2218878"/>
            <a:ext cx="8428204" cy="4258574"/>
          </a:xfrm>
        </p:spPr>
        <p:txBody>
          <a:bodyPr>
            <a:noAutofit/>
          </a:bodyPr>
          <a:lstStyle/>
          <a:p>
            <a:pPr algn="ctr"/>
            <a:r>
              <a:rPr lang="en-GB" sz="9600" dirty="0"/>
              <a:t>Chapter 1</a:t>
            </a:r>
            <a:br>
              <a:rPr lang="en-GB" sz="9600" dirty="0"/>
            </a:br>
            <a:r>
              <a:rPr lang="en-GB" sz="9600" dirty="0"/>
              <a:t>Travel and technology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pic>
        <p:nvPicPr>
          <p:cNvPr id="3074" name="Picture 2" descr="http://intelligenttravel.com.au/wp-content/uploads/2014/02/traveltech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27715">
            <a:off x="577819" y="471782"/>
            <a:ext cx="3000019" cy="1918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intelligenttravel.com.au/wp-content/uploads/2013/11/travel-tec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5002">
            <a:off x="5487082" y="486330"/>
            <a:ext cx="3318607" cy="1931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198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Have you ever heard of/ used these 3 technology advances: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1412778"/>
            <a:ext cx="8268737" cy="436456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126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Have you ever heard of/ used these 3 technology advances: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91" t="4813" r="-191" b="4563"/>
          <a:stretch/>
        </p:blipFill>
        <p:spPr>
          <a:xfrm>
            <a:off x="457200" y="1412778"/>
            <a:ext cx="8375751" cy="426758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8254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Have you ever heard of/ used these 3 technology advances: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TripAdvisor</a:t>
            </a:r>
            <a:endParaRPr lang="en-US" dirty="0"/>
          </a:p>
          <a:p>
            <a:r>
              <a:rPr lang="en-US" dirty="0" err="1"/>
              <a:t>Couchsurfing</a:t>
            </a:r>
            <a:endParaRPr lang="en-US" dirty="0"/>
          </a:p>
          <a:p>
            <a:r>
              <a:rPr lang="en-US" dirty="0" err="1"/>
              <a:t>Airbnb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t="4108"/>
          <a:stretch/>
        </p:blipFill>
        <p:spPr>
          <a:xfrm>
            <a:off x="457200" y="1412778"/>
            <a:ext cx="8383453" cy="451979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0147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Reading skill - </a:t>
            </a:r>
            <a:r>
              <a:rPr lang="en-US" sz="4900" b="1" dirty="0"/>
              <a:t>Scanning</a:t>
            </a:r>
            <a:endParaRPr lang="en-US" sz="49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24746"/>
            <a:ext cx="7931224" cy="5109799"/>
          </a:xfrm>
          <a:noFill/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i="1" u="sng" dirty="0">
                <a:solidFill>
                  <a:srgbClr val="FFFF00"/>
                </a:solidFill>
              </a:rPr>
              <a:t>Scanning = Looking for a specific word/ phrase.</a:t>
            </a:r>
          </a:p>
          <a:p>
            <a:pPr>
              <a:buFont typeface="Wingdings" panose="05000000000000000000" pitchFamily="2" charset="2"/>
              <a:buChar char="J"/>
            </a:pPr>
            <a:r>
              <a:rPr lang="en-US" dirty="0">
                <a:sym typeface="Wingdings" panose="05000000000000000000" pitchFamily="2" charset="2"/>
              </a:rPr>
              <a:t>Now, look at p.13. Scan these words. 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>
                <a:sym typeface="Wingdings" panose="05000000000000000000" pitchFamily="2" charset="2"/>
              </a:rPr>
              <a:t>Couch surfing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>
                <a:sym typeface="Wingdings" panose="05000000000000000000" pitchFamily="2" charset="2"/>
              </a:rPr>
              <a:t>Smartphone map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 err="1">
                <a:sym typeface="Wingdings" panose="05000000000000000000" pitchFamily="2" charset="2"/>
              </a:rPr>
              <a:t>TripAdvisor</a:t>
            </a:r>
            <a:endParaRPr lang="en-US" b="1" i="1" dirty="0">
              <a:sym typeface="Wingdings" panose="05000000000000000000" pitchFamily="2" charset="2"/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 err="1">
                <a:sym typeface="Wingdings" panose="05000000000000000000" pitchFamily="2" charset="2"/>
              </a:rPr>
              <a:t>Airbnb</a:t>
            </a:r>
            <a:endParaRPr lang="en-US" b="1" i="1" dirty="0">
              <a:sym typeface="Wingdings" panose="05000000000000000000" pitchFamily="2" charset="2"/>
            </a:endParaRP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>
                <a:sym typeface="Wingdings" panose="05000000000000000000" pitchFamily="2" charset="2"/>
              </a:rPr>
              <a:t>Sightseeing apps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>
                <a:sym typeface="Wingdings" panose="05000000000000000000" pitchFamily="2" charset="2"/>
              </a:rPr>
              <a:t>Online forums</a:t>
            </a:r>
          </a:p>
          <a:p>
            <a:pPr lvl="1">
              <a:buFont typeface="Wingdings" panose="05000000000000000000" pitchFamily="2" charset="2"/>
              <a:buChar char="q"/>
            </a:pPr>
            <a:r>
              <a:rPr lang="en-US" b="1" i="1" dirty="0">
                <a:sym typeface="Wingdings" panose="05000000000000000000" pitchFamily="2" charset="2"/>
              </a:rPr>
              <a:t>Local hosts </a:t>
            </a:r>
            <a:endParaRPr lang="en-US" b="1" i="1" dirty="0"/>
          </a:p>
          <a:p>
            <a:pPr marL="0" indent="0">
              <a:buNone/>
            </a:pPr>
            <a:r>
              <a:rPr lang="en-US" dirty="0">
                <a:sym typeface="Wingdings" panose="05000000000000000000" pitchFamily="2" charset="2"/>
              </a:rPr>
              <a:t>If you find each word </a:t>
            </a:r>
            <a:r>
              <a:rPr lang="en-US" u="sng" dirty="0">
                <a:sym typeface="Wingdings" panose="05000000000000000000" pitchFamily="2" charset="2"/>
              </a:rPr>
              <a:t>less than 5 seconds</a:t>
            </a:r>
            <a:r>
              <a:rPr lang="en-US" dirty="0">
                <a:sym typeface="Wingdings" panose="05000000000000000000" pitchFamily="2" charset="2"/>
              </a:rPr>
              <a:t>, you are a </a:t>
            </a:r>
            <a:r>
              <a:rPr lang="en-US" b="1" u="sng" dirty="0">
                <a:sym typeface="Wingdings" panose="05000000000000000000" pitchFamily="2" charset="2"/>
              </a:rPr>
              <a:t>fast “scanner”</a:t>
            </a:r>
            <a:endParaRPr lang="en-US" b="1" u="sng" dirty="0"/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8646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Reading skill - </a:t>
            </a:r>
            <a:r>
              <a:rPr lang="en-US" sz="4900" b="1" dirty="0"/>
              <a:t>Scanning</a:t>
            </a:r>
            <a:endParaRPr lang="en-US" sz="49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24746"/>
            <a:ext cx="7931224" cy="5109799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rgbClr val="FFFF00"/>
                </a:solidFill>
              </a:rPr>
              <a:t>As you’ve found the words, which one is used by Geoff, Hannah or Rajeev?</a:t>
            </a:r>
          </a:p>
          <a:p>
            <a:pPr marL="0" indent="0">
              <a:buNone/>
            </a:pPr>
            <a:r>
              <a:rPr lang="en-US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1558319"/>
              </p:ext>
            </p:extLst>
          </p:nvPr>
        </p:nvGraphicFramePr>
        <p:xfrm>
          <a:off x="457200" y="2466145"/>
          <a:ext cx="8229600" cy="36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71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694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43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685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FF00"/>
                          </a:solidFill>
                        </a:rPr>
                        <a:t>Geoff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FF00"/>
                          </a:solidFill>
                        </a:rPr>
                        <a:t>Hannah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rgbClr val="FFFF00"/>
                          </a:solidFill>
                        </a:rPr>
                        <a:t>Rajeev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i="1" dirty="0">
                          <a:sym typeface="Wingdings" panose="05000000000000000000" pitchFamily="2" charset="2"/>
                        </a:rPr>
                        <a:t>Couch surfing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>
                          <a:sym typeface="Wingdings" panose="05000000000000000000" pitchFamily="2" charset="2"/>
                        </a:rPr>
                        <a:t>Smartphone map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 err="1">
                          <a:sym typeface="Wingdings" panose="05000000000000000000" pitchFamily="2" charset="2"/>
                        </a:rPr>
                        <a:t>TripAdvisor</a:t>
                      </a:r>
                      <a:endParaRPr lang="en-US" b="1" i="1" dirty="0">
                        <a:sym typeface="Wingdings" panose="05000000000000000000" pitchFamily="2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 err="1">
                          <a:sym typeface="Wingdings" panose="05000000000000000000" pitchFamily="2" charset="2"/>
                        </a:rPr>
                        <a:t>Airbnb</a:t>
                      </a:r>
                      <a:endParaRPr lang="en-US" b="1" i="1" dirty="0">
                        <a:sym typeface="Wingdings" panose="05000000000000000000" pitchFamily="2" charset="2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>
                          <a:sym typeface="Wingdings" panose="05000000000000000000" pitchFamily="2" charset="2"/>
                        </a:rPr>
                        <a:t>Sightseeing apps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>
                          <a:sym typeface="Wingdings" panose="05000000000000000000" pitchFamily="2" charset="2"/>
                        </a:rPr>
                        <a:t>Online forums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1" indent="0" algn="l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i="1" dirty="0">
                          <a:sym typeface="Wingdings" panose="05000000000000000000" pitchFamily="2" charset="2"/>
                        </a:rPr>
                        <a:t>Local hosts </a:t>
                      </a:r>
                      <a:endParaRPr lang="en-US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2050" name="Picture 2" descr="Image result for red che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773" y="2883877"/>
            <a:ext cx="593904" cy="4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Image result for red che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297" y="3339803"/>
            <a:ext cx="593904" cy="4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red che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019" y="3812630"/>
            <a:ext cx="593904" cy="4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Image result for red che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269" y="4268556"/>
            <a:ext cx="593904" cy="4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 result for red che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297" y="4787174"/>
            <a:ext cx="593904" cy="4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Image result for red che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797" y="5192589"/>
            <a:ext cx="593904" cy="4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Image result for red chec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8269" y="5648515"/>
            <a:ext cx="593904" cy="455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441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2336"/>
            <a:ext cx="8229600" cy="5974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1. What kind of traveller is Geoff, </a:t>
            </a:r>
            <a:r>
              <a:rPr lang="en-GB" sz="2800"/>
              <a:t>Hannah or </a:t>
            </a:r>
            <a:r>
              <a:rPr lang="en-GB" sz="2800" dirty="0"/>
              <a:t>Rajeev?</a:t>
            </a:r>
          </a:p>
          <a:p>
            <a:pPr marL="0" indent="0">
              <a:buNone/>
            </a:pPr>
            <a:r>
              <a:rPr lang="en-GB" sz="2800" dirty="0"/>
              <a:t>2. How can </a:t>
            </a:r>
            <a:r>
              <a:rPr lang="en-GB" sz="2800" dirty="0" err="1"/>
              <a:t>TripAdvisor</a:t>
            </a:r>
            <a:r>
              <a:rPr lang="en-GB" sz="2800" dirty="0"/>
              <a:t> help Geoff? What can he find in Online forums?</a:t>
            </a:r>
          </a:p>
          <a:p>
            <a:pPr marL="0" indent="0">
              <a:buNone/>
            </a:pPr>
            <a:endParaRPr lang="en-US" sz="2800" dirty="0"/>
          </a:p>
          <a:p>
            <a:pPr marL="0" indent="0">
              <a:buNone/>
            </a:pPr>
            <a:r>
              <a:rPr lang="en-GB" sz="2800" dirty="0"/>
              <a:t>3. What does Hannah love to experience? Why does she like to stay with the locals?</a:t>
            </a:r>
          </a:p>
          <a:p>
            <a:endParaRPr lang="en-US" sz="2800" dirty="0"/>
          </a:p>
          <a:p>
            <a:pPr marL="0" indent="0">
              <a:buNone/>
            </a:pPr>
            <a:r>
              <a:rPr lang="en-GB" sz="2800" dirty="0"/>
              <a:t>4. How has the technology helped Rajeev in travel now compare with before?</a:t>
            </a:r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302496" y="1865376"/>
            <a:ext cx="1682496" cy="1121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101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5083"/>
            <a:ext cx="8229600" cy="77372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Reading comprehension - 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423" y="998806"/>
            <a:ext cx="8539088" cy="5641145"/>
          </a:xfrm>
          <a:solidFill>
            <a:schemeClr val="bg1"/>
          </a:solidFill>
        </p:spPr>
        <p:txBody>
          <a:bodyPr/>
          <a:lstStyle/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C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B (compare to traditional ways of making travel plans)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A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(most accurate: “opinions of genuine travelers”/ helpful information = “provide tips” – 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L15-19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)</a:t>
            </a:r>
            <a:r>
              <a:rPr lang="en-US" dirty="0">
                <a:solidFill>
                  <a:schemeClr val="tx1"/>
                </a:solidFill>
              </a:rPr>
              <a:t> 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C (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L33-35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A (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L48-55</a:t>
            </a:r>
            <a:r>
              <a:rPr lang="en-US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4" name="Rectangle 3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03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5083"/>
            <a:ext cx="8229600" cy="77372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Reading comprehension - 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423" y="998806"/>
            <a:ext cx="8539088" cy="5641145"/>
          </a:xfrm>
          <a:solidFill>
            <a:schemeClr val="bg1"/>
          </a:solidFill>
        </p:spPr>
        <p:txBody>
          <a:bodyPr/>
          <a:lstStyle/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Fewer </a:t>
            </a:r>
            <a:r>
              <a:rPr lang="en-US" dirty="0" err="1">
                <a:solidFill>
                  <a:schemeClr val="tx1"/>
                </a:solidFill>
              </a:rPr>
              <a:t>ppl</a:t>
            </a:r>
            <a:r>
              <a:rPr lang="en-US" dirty="0">
                <a:solidFill>
                  <a:schemeClr val="tx1"/>
                </a:solidFill>
              </a:rPr>
              <a:t> use travel agencies now, find it easier to go online to organize their own travel. </a:t>
            </a:r>
            <a:r>
              <a:rPr lang="en-US" i="1" dirty="0">
                <a:solidFill>
                  <a:srgbClr val="0070C0"/>
                </a:solidFill>
              </a:rPr>
              <a:t>(L1-6)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rgbClr val="0070C0"/>
                </a:solidFill>
              </a:rPr>
              <a:t>For leisure:</a:t>
            </a:r>
            <a:r>
              <a:rPr lang="en-US" dirty="0">
                <a:solidFill>
                  <a:schemeClr val="tx1"/>
                </a:solidFill>
              </a:rPr>
              <a:t> good value, good food, beautiful beaches. </a:t>
            </a:r>
            <a:r>
              <a:rPr lang="en-US" dirty="0">
                <a:solidFill>
                  <a:srgbClr val="0070C0"/>
                </a:solidFill>
              </a:rPr>
              <a:t>For work: </a:t>
            </a:r>
            <a:r>
              <a:rPr lang="en-US" dirty="0">
                <a:solidFill>
                  <a:schemeClr val="tx1"/>
                </a:solidFill>
              </a:rPr>
              <a:t>comfort &amp; location</a:t>
            </a:r>
            <a:r>
              <a:rPr lang="en-US" i="1" dirty="0">
                <a:solidFill>
                  <a:srgbClr val="0070C0"/>
                </a:solidFill>
              </a:rPr>
              <a:t> (L21-25)</a:t>
            </a:r>
            <a:endParaRPr lang="en-US" dirty="0">
              <a:solidFill>
                <a:schemeClr val="tx1"/>
              </a:solidFill>
            </a:endParaRP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By staying with locals she finds on websites like </a:t>
            </a:r>
            <a:r>
              <a:rPr lang="en-US" i="1" dirty="0" err="1">
                <a:solidFill>
                  <a:schemeClr val="tx1"/>
                </a:solidFill>
              </a:rPr>
              <a:t>Couchsurfing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i="1" dirty="0">
                <a:solidFill>
                  <a:schemeClr val="tx1"/>
                </a:solidFill>
              </a:rPr>
              <a:t>&amp; </a:t>
            </a:r>
            <a:r>
              <a:rPr lang="en-US" i="1" dirty="0" err="1">
                <a:solidFill>
                  <a:schemeClr val="tx1"/>
                </a:solidFill>
              </a:rPr>
              <a:t>Airbnb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i="1" dirty="0">
                <a:solidFill>
                  <a:srgbClr val="0070C0"/>
                </a:solidFill>
              </a:rPr>
              <a:t>(L36-37)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473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5083"/>
            <a:ext cx="8229600" cy="773723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Reading comprehension - B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423" y="998806"/>
            <a:ext cx="8539088" cy="5641145"/>
          </a:xfrm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3. By staying with locals she finds on websites like </a:t>
            </a:r>
            <a:r>
              <a:rPr lang="en-US" i="1" dirty="0" err="1">
                <a:solidFill>
                  <a:schemeClr val="tx1"/>
                </a:solidFill>
              </a:rPr>
              <a:t>Couchsurfing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i="1" dirty="0">
                <a:solidFill>
                  <a:schemeClr val="tx1"/>
                </a:solidFill>
              </a:rPr>
              <a:t>&amp; </a:t>
            </a:r>
            <a:r>
              <a:rPr lang="en-US" i="1" dirty="0" err="1">
                <a:solidFill>
                  <a:schemeClr val="tx1"/>
                </a:solidFill>
              </a:rPr>
              <a:t>Airbnb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i="1" dirty="0">
                <a:solidFill>
                  <a:srgbClr val="0070C0"/>
                </a:solidFill>
              </a:rPr>
              <a:t>(L36-37)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4. They don’t help him to see a city or learn about a new place &amp; they’re expensive </a:t>
            </a:r>
            <a:r>
              <a:rPr lang="en-US" i="1" dirty="0">
                <a:solidFill>
                  <a:srgbClr val="0070C0"/>
                </a:solidFill>
              </a:rPr>
              <a:t>(L47-48)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</a:rPr>
              <a:t>5. G is least likely to, </a:t>
            </a:r>
            <a:r>
              <a:rPr lang="en-US" dirty="0" err="1">
                <a:solidFill>
                  <a:schemeClr val="tx1"/>
                </a:solidFill>
              </a:rPr>
              <a:t>b’coz</a:t>
            </a:r>
            <a:r>
              <a:rPr lang="en-US" dirty="0">
                <a:solidFill>
                  <a:schemeClr val="tx1"/>
                </a:solidFill>
              </a:rPr>
              <a:t> he’s either travel with his family or for business. These websites are more suitable for singles or backpackers </a:t>
            </a:r>
            <a:r>
              <a:rPr lang="en-US" i="1" dirty="0">
                <a:solidFill>
                  <a:srgbClr val="0070C0"/>
                </a:solidFill>
              </a:rPr>
              <a:t>(L22-23)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96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90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0677"/>
            <a:ext cx="8229600" cy="984069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Vocabulary comprehension - 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0160"/>
            <a:ext cx="8229600" cy="4846009"/>
          </a:xfrm>
        </p:spPr>
        <p:txBody>
          <a:bodyPr numCol="2">
            <a:normAutofit/>
          </a:bodyPr>
          <a:lstStyle/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Route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Spare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Potential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Personalize</a:t>
            </a:r>
          </a:p>
          <a:p>
            <a:pPr marL="742950" indent="-74295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742950" indent="-74295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742950" indent="-74295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Treasure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Add up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Navigate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Genuine </a:t>
            </a:r>
          </a:p>
        </p:txBody>
      </p:sp>
      <p:pic>
        <p:nvPicPr>
          <p:cNvPr id="3074" name="Picture 2" descr="Image result for vocabul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104" y="4316418"/>
            <a:ext cx="4791075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64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90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0677"/>
            <a:ext cx="8229600" cy="984069"/>
          </a:xfrm>
          <a:solidFill>
            <a:schemeClr val="accent2"/>
          </a:solidFill>
        </p:spPr>
        <p:txBody>
          <a:bodyPr>
            <a:normAutofit/>
          </a:bodyPr>
          <a:lstStyle/>
          <a:p>
            <a:pPr algn="ctr"/>
            <a:r>
              <a:rPr lang="en-US" sz="4400" b="1" dirty="0"/>
              <a:t>Vocabulary comprehension - B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0160"/>
            <a:ext cx="8229600" cy="4846009"/>
          </a:xfrm>
        </p:spPr>
        <p:txBody>
          <a:bodyPr numCol="2">
            <a:normAutofit/>
          </a:bodyPr>
          <a:lstStyle/>
          <a:p>
            <a:pPr marL="742950" indent="-742950">
              <a:buFont typeface="Arial" pitchFamily="34" charset="0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Spare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Genuine</a:t>
            </a:r>
          </a:p>
          <a:p>
            <a:pPr marL="742950" indent="-742950">
              <a:buFont typeface="Arial" pitchFamily="34" charset="0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Personalize</a:t>
            </a:r>
          </a:p>
          <a:p>
            <a:pPr marL="742950" indent="-742950">
              <a:buFont typeface="Arial" pitchFamily="34" charset="0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Navigate</a:t>
            </a:r>
          </a:p>
          <a:p>
            <a:pPr marL="742950" indent="-74295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742950" indent="-74295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742950" indent="-742950"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Treasure</a:t>
            </a:r>
          </a:p>
          <a:p>
            <a:pPr marL="742950" indent="-742950">
              <a:buFont typeface="Arial" pitchFamily="34" charset="0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Route</a:t>
            </a:r>
          </a:p>
          <a:p>
            <a:pPr marL="742950" indent="-742950"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Add</a:t>
            </a:r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en-US" dirty="0">
                <a:solidFill>
                  <a:schemeClr val="tx1"/>
                </a:solidFill>
              </a:rPr>
              <a:t> up</a:t>
            </a:r>
          </a:p>
          <a:p>
            <a:pPr marL="742950" indent="-742950">
              <a:buFont typeface="Arial" pitchFamily="34" charset="0"/>
              <a:buAutoNum type="arabicPeriod"/>
            </a:pPr>
            <a:r>
              <a:rPr lang="en-US" dirty="0">
                <a:solidFill>
                  <a:schemeClr val="tx1"/>
                </a:solidFill>
              </a:rPr>
              <a:t>Potential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3074" name="Picture 2" descr="Image result for vocabul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104" y="4316418"/>
            <a:ext cx="4791075" cy="18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549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chemeClr val="tx1"/>
                </a:solidFill>
              </a:rPr>
              <a:t>Vocabulary skill – </a:t>
            </a:r>
            <a:r>
              <a:rPr lang="en-US" sz="4400" b="1" dirty="0">
                <a:solidFill>
                  <a:schemeClr val="tx1"/>
                </a:solidFill>
              </a:rPr>
              <a:t>Organizing vocabulary</a:t>
            </a: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90945" y="1124746"/>
            <a:ext cx="8395855" cy="5727399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Grouping words into </a:t>
            </a:r>
            <a:r>
              <a:rPr lang="en-US" b="1" i="1" u="sng" dirty="0">
                <a:solidFill>
                  <a:srgbClr val="FFFF00"/>
                </a:solidFill>
              </a:rPr>
              <a:t>meaningful categories </a:t>
            </a:r>
            <a:r>
              <a:rPr lang="en-US" dirty="0"/>
              <a:t>to remember new words.</a:t>
            </a:r>
          </a:p>
          <a:p>
            <a:r>
              <a:rPr lang="en-US" u="sng" dirty="0"/>
              <a:t>Group </a:t>
            </a:r>
            <a:r>
              <a:rPr lang="en-US" u="sng" dirty="0">
                <a:solidFill>
                  <a:srgbClr val="FFFF00"/>
                </a:solidFill>
              </a:rPr>
              <a:t>new words </a:t>
            </a:r>
            <a:r>
              <a:rPr lang="en-US" u="sng" dirty="0"/>
              <a:t>with </a:t>
            </a:r>
            <a:r>
              <a:rPr lang="en-US" u="sng" dirty="0">
                <a:solidFill>
                  <a:srgbClr val="FFFF00"/>
                </a:solidFill>
              </a:rPr>
              <a:t>words you already know </a:t>
            </a:r>
            <a:r>
              <a:rPr lang="en-US" dirty="0"/>
              <a:t>that have similar/ opposite meanings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Group words </a:t>
            </a:r>
            <a:r>
              <a:rPr lang="en-US" u="sng" dirty="0">
                <a:solidFill>
                  <a:srgbClr val="FFFF00"/>
                </a:solidFill>
              </a:rPr>
              <a:t>by their parts of speech/ topic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pic>
        <p:nvPicPr>
          <p:cNvPr id="4098" name="Picture 2" descr="http://image.slidesharecdn.com/1stppt20synonymsandantonymsofcommonwords-150803020559-lva1-app6891/95/1st-qtr-18-synonyms-and-antonyms-of-common-words-19-638.jpg?cb=143856815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1" t="38423" r="14973" b="511"/>
          <a:stretch/>
        </p:blipFill>
        <p:spPr bwMode="auto">
          <a:xfrm>
            <a:off x="2860860" y="3546186"/>
            <a:ext cx="5050085" cy="197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602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33699285"/>
              </p:ext>
            </p:extLst>
          </p:nvPr>
        </p:nvGraphicFramePr>
        <p:xfrm>
          <a:off x="485336" y="1047115"/>
          <a:ext cx="8229600" cy="5791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/>
                        <a:t>WORD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SYNONYM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ANTONYM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3200" b="1" dirty="0">
                          <a:solidFill>
                            <a:srgbClr val="FF0000"/>
                          </a:solidFill>
                        </a:rPr>
                        <a:t>Genuine</a:t>
                      </a:r>
                      <a:r>
                        <a:rPr lang="en-US" sz="3200" b="1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3200" b="1" dirty="0"/>
                        <a:t>Comfort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3200" b="1" dirty="0">
                          <a:solidFill>
                            <a:srgbClr val="00B050"/>
                          </a:solidFill>
                        </a:rPr>
                        <a:t>Spare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3200" b="1" dirty="0">
                          <a:solidFill>
                            <a:schemeClr val="accent2"/>
                          </a:solidFill>
                        </a:rPr>
                        <a:t>Frequently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r>
                        <a:rPr lang="en-US" sz="3200" b="1" dirty="0">
                          <a:solidFill>
                            <a:srgbClr val="7030A0"/>
                          </a:solidFill>
                        </a:rPr>
                        <a:t>Treasure</a:t>
                      </a:r>
                      <a:r>
                        <a:rPr lang="en-US" sz="3200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2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5336" y="174514"/>
            <a:ext cx="8229600" cy="711081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tx1"/>
                </a:solidFill>
              </a:rPr>
              <a:t>Vocabulary skill – A</a:t>
            </a: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47290" y="1509206"/>
            <a:ext cx="26165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Authentic, true, real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527409" y="1811403"/>
            <a:ext cx="2616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Fake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47289" y="2521263"/>
            <a:ext cx="26165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Relaxation, relief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52982" y="2517616"/>
            <a:ext cx="26165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Discomfort, stress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336391" y="3719470"/>
            <a:ext cx="261659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50"/>
                </a:solidFill>
              </a:rPr>
              <a:t>Extra, unoccupied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52982" y="4133166"/>
            <a:ext cx="2616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50"/>
                </a:solidFill>
              </a:rPr>
              <a:t>Full, occupied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91840" y="5118065"/>
            <a:ext cx="2616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</a:rPr>
              <a:t>Usually, often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098344" y="5118065"/>
            <a:ext cx="2616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</a:rPr>
              <a:t>Seldom, rarely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247287" y="6130122"/>
            <a:ext cx="2616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Jewelry, wealth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69466" y="6130122"/>
            <a:ext cx="2616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burden </a:t>
            </a:r>
          </a:p>
        </p:txBody>
      </p:sp>
    </p:spTree>
    <p:extLst>
      <p:ext uri="{BB962C8B-B14F-4D97-AF65-F5344CB8AC3E}">
        <p14:creationId xmlns:p14="http://schemas.microsoft.com/office/powerpoint/2010/main" val="3798752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5353"/>
              </p:ext>
            </p:extLst>
          </p:nvPr>
        </p:nvGraphicFramePr>
        <p:xfrm>
          <a:off x="485336" y="1047115"/>
          <a:ext cx="8229600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69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126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b="1" dirty="0"/>
                        <a:t>Topic/ Category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1218987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/>
                        <a:t>WORDS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3200" b="0" baseline="0" dirty="0">
                          <a:solidFill>
                            <a:srgbClr val="FF0000"/>
                          </a:solidFill>
                        </a:rPr>
                        <a:t>Words to describe expensive things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2800" b="1" dirty="0">
                          <a:solidFill>
                            <a:srgbClr val="FF0000"/>
                          </a:solidFill>
                        </a:rPr>
                        <a:t>Treasure, value, quality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/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>
                        <a:solidFill>
                          <a:srgbClr val="00B050"/>
                        </a:solidFill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b="1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>
                        <a:solidFill>
                          <a:schemeClr val="accent2"/>
                        </a:solidFill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lang="en-US" sz="3200" b="1" dirty="0">
                        <a:solidFill>
                          <a:schemeClr val="accent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85336" y="174514"/>
            <a:ext cx="8229600" cy="711081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4000" b="1" dirty="0">
                <a:solidFill>
                  <a:schemeClr val="tx1"/>
                </a:solidFill>
              </a:rPr>
              <a:t>Vocabulary skill – C</a:t>
            </a:r>
            <a:endParaRPr lang="en-US" sz="6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78908" y="2722899"/>
            <a:ext cx="4662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50"/>
                </a:solidFill>
              </a:rPr>
              <a:t>Value, add up, treasure, spare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5334" y="4973681"/>
            <a:ext cx="3451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50000"/>
                  </a:schemeClr>
                </a:solidFill>
              </a:rPr>
              <a:t>To use in travelling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5335" y="2693594"/>
            <a:ext cx="3593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50"/>
                </a:solidFill>
              </a:rPr>
              <a:t>Related to money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09115" y="3868630"/>
            <a:ext cx="566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Genuine, convincing, personalized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600136" y="4973681"/>
            <a:ext cx="26165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6">
                    <a:lumMod val="50000"/>
                  </a:schemeClr>
                </a:solidFill>
              </a:rPr>
              <a:t>Navigate, route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5334" y="3900860"/>
            <a:ext cx="35935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7030A0"/>
                </a:solidFill>
              </a:rPr>
              <a:t>Describe opinions</a:t>
            </a:r>
          </a:p>
        </p:txBody>
      </p:sp>
    </p:spTree>
    <p:extLst>
      <p:ext uri="{BB962C8B-B14F-4D97-AF65-F5344CB8AC3E}">
        <p14:creationId xmlns:p14="http://schemas.microsoft.com/office/powerpoint/2010/main" val="1215791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/>
      <p:bldP spid="12" grpId="0"/>
      <p:bldP spid="14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3059085"/>
            <a:ext cx="8927869" cy="3108960"/>
          </a:xfrm>
        </p:spPr>
        <p:txBody>
          <a:bodyPr>
            <a:noAutofit/>
          </a:bodyPr>
          <a:lstStyle/>
          <a:p>
            <a:pPr algn="ctr"/>
            <a:r>
              <a:rPr lang="en-GB" sz="9600" dirty="0"/>
              <a:t>Chapter 2:</a:t>
            </a:r>
            <a:br>
              <a:rPr lang="en-GB" sz="9600" dirty="0"/>
            </a:br>
            <a:r>
              <a:rPr lang="en-GB" sz="9600" dirty="0"/>
              <a:t>Selling India’s rainy Season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r>
              <a:rPr lang="en-GB" sz="800" dirty="0">
                <a:solidFill>
                  <a:prstClr val="white"/>
                </a:solidFill>
              </a:rPr>
              <a:t>determiners</a:t>
            </a:r>
          </a:p>
        </p:txBody>
      </p:sp>
      <p:sp>
        <p:nvSpPr>
          <p:cNvPr id="3" name="AutoShape 6" descr="https://1.bp.blogspot.com/-oPgLx7j2nrg/UGRmoQbVtuI/AAAAAAAAAtM/wk6ptEsjbIY/s1600/IMGP9014.JPG"/>
          <p:cNvSpPr>
            <a:spLocks noChangeAspect="1" noChangeArrowheads="1"/>
          </p:cNvSpPr>
          <p:nvPr/>
        </p:nvSpPr>
        <p:spPr bwMode="auto">
          <a:xfrm>
            <a:off x="-1063625" y="26530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8" descr="https://1.bp.blogspot.com/-oPgLx7j2nrg/UGRmoQbVtuI/AAAAAAAAAtM/wk6ptEsjbIY/s1600/IMGP9014.JPG"/>
          <p:cNvSpPr>
            <a:spLocks noChangeAspect="1" noChangeArrowheads="1"/>
          </p:cNvSpPr>
          <p:nvPr/>
        </p:nvSpPr>
        <p:spPr bwMode="auto">
          <a:xfrm>
            <a:off x="-121602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32" name="Picture 12" descr="http://asiasociety.org/images/112511_ThailandRai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41" y="312738"/>
            <a:ext cx="3591502" cy="239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http://www.thenational.ae/storyimage/AB/20150725/STORYGALLERY/150729397/AR/0/AR-150729397.jpg&amp;MaxW=960&amp;imageVersion=defaul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167" y="310301"/>
            <a:ext cx="3385257" cy="239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7723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3534" y="413664"/>
            <a:ext cx="8794865" cy="1099252"/>
          </a:xfrm>
        </p:spPr>
        <p:txBody>
          <a:bodyPr>
            <a:normAutofit/>
          </a:bodyPr>
          <a:lstStyle/>
          <a:p>
            <a:r>
              <a:rPr lang="en-US" sz="4400" b="1" u="sng" dirty="0"/>
              <a:t>Before you read</a:t>
            </a:r>
            <a:endParaRPr lang="en-US" sz="6000" u="sng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349135" y="1446414"/>
            <a:ext cx="8246226" cy="4921135"/>
          </a:xfrm>
          <a:noFill/>
        </p:spPr>
        <p:txBody>
          <a:bodyPr>
            <a:normAutofit fontScale="92500" lnSpcReduction="10000"/>
          </a:bodyPr>
          <a:lstStyle/>
          <a:p>
            <a:pPr marL="742950" indent="-742950">
              <a:buAutoNum type="arabicPeriod"/>
            </a:pPr>
            <a:r>
              <a:rPr lang="en-US" sz="4800" dirty="0"/>
              <a:t>Do people travel in rainy season?</a:t>
            </a:r>
          </a:p>
          <a:p>
            <a:pPr marL="742950" indent="-742950">
              <a:buAutoNum type="arabicPeriod"/>
            </a:pPr>
            <a:r>
              <a:rPr lang="en-US" sz="4800" dirty="0"/>
              <a:t>What are some possible reasons why people travel in this season?</a:t>
            </a:r>
          </a:p>
          <a:p>
            <a:pPr marL="742950" indent="-742950">
              <a:buAutoNum type="arabicPeriod"/>
            </a:pPr>
            <a:r>
              <a:rPr lang="en-US" sz="4800" dirty="0"/>
              <a:t>What are some activities for tourists when it rains?</a:t>
            </a:r>
          </a:p>
          <a:p>
            <a:pPr marL="742950" indent="-742950">
              <a:buAutoNum type="arabicPeriod"/>
            </a:pPr>
            <a:endParaRPr lang="en-US" dirty="0"/>
          </a:p>
          <a:p>
            <a:pPr marL="742950" indent="-742950">
              <a:buAutoNum type="arabicPeriod"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82180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3" y="271064"/>
            <a:ext cx="10972800" cy="1099252"/>
          </a:xfrm>
        </p:spPr>
        <p:txBody>
          <a:bodyPr>
            <a:normAutofit/>
          </a:bodyPr>
          <a:lstStyle/>
          <a:p>
            <a:r>
              <a:rPr lang="en-US" sz="4400" b="1" dirty="0"/>
              <a:t>Reading skill - </a:t>
            </a:r>
            <a:r>
              <a:rPr lang="en-US" sz="6000" b="1" dirty="0"/>
              <a:t>Predicting</a:t>
            </a:r>
            <a:endParaRPr lang="en-US" sz="6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6858" y="1197031"/>
            <a:ext cx="8324757" cy="5153893"/>
          </a:xfrm>
          <a:noFill/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en-US" sz="4800" i="1" dirty="0"/>
              <a:t>Before reading</a:t>
            </a:r>
            <a:r>
              <a:rPr lang="en-US" sz="4800" dirty="0"/>
              <a:t>, think about </a:t>
            </a:r>
            <a:r>
              <a:rPr lang="en-US" sz="4800" u="sng" dirty="0">
                <a:solidFill>
                  <a:srgbClr val="FFFF00"/>
                </a:solidFill>
              </a:rPr>
              <a:t>what you are going to read</a:t>
            </a:r>
            <a:r>
              <a:rPr lang="en-US" sz="4800" dirty="0"/>
              <a:t> by look at </a:t>
            </a:r>
            <a:r>
              <a:rPr lang="en-US" sz="4800" dirty="0">
                <a:solidFill>
                  <a:srgbClr val="FFFF00"/>
                </a:solidFill>
              </a:rPr>
              <a:t>the title, pictures, subheadings.</a:t>
            </a:r>
          </a:p>
          <a:p>
            <a:pPr>
              <a:lnSpc>
                <a:spcPct val="120000"/>
              </a:lnSpc>
              <a:buFont typeface="Courier New" panose="02070309020205020404" pitchFamily="49" charset="0"/>
              <a:buChar char="o"/>
            </a:pPr>
            <a:r>
              <a:rPr lang="en-US" sz="4800" i="1" dirty="0"/>
              <a:t>While reading</a:t>
            </a:r>
            <a:r>
              <a:rPr lang="en-US" sz="4800" dirty="0"/>
              <a:t>, think about what </a:t>
            </a:r>
            <a:r>
              <a:rPr lang="en-US" sz="4800" u="sng" dirty="0">
                <a:solidFill>
                  <a:srgbClr val="FFFF00"/>
                </a:solidFill>
              </a:rPr>
              <a:t>comes next.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4800" dirty="0"/>
              <a:t>=&gt; This helps you understand the passage better.</a:t>
            </a:r>
            <a:endParaRPr lang="en-US" sz="4800" dirty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J"/>
            </a:pPr>
            <a:r>
              <a:rPr lang="en-US" sz="4800" dirty="0">
                <a:sym typeface="Wingdings" panose="05000000000000000000" pitchFamily="2" charset="2"/>
              </a:rPr>
              <a:t>Now look at page 19 (title, pictures), what information you expect in this reading? </a:t>
            </a:r>
          </a:p>
          <a:p>
            <a:pPr marL="0" indent="0">
              <a:buNone/>
            </a:pPr>
            <a:r>
              <a:rPr lang="en-US" sz="4800" dirty="0">
                <a:sym typeface="Wingdings" panose="05000000000000000000" pitchFamily="2" charset="2"/>
              </a:rPr>
              <a:t>/ What can you guess about what</a:t>
            </a:r>
          </a:p>
          <a:p>
            <a:pPr marL="0" indent="0">
              <a:buNone/>
            </a:pPr>
            <a:r>
              <a:rPr lang="en-US" sz="4800" dirty="0">
                <a:sym typeface="Wingdings" panose="05000000000000000000" pitchFamily="2" charset="2"/>
              </a:rPr>
              <a:t>you are going to read?</a:t>
            </a:r>
            <a:endParaRPr lang="en-US" sz="4800" dirty="0"/>
          </a:p>
          <a:p>
            <a:pPr marL="742950" indent="-742950">
              <a:buAutoNum type="arabicPeriod"/>
            </a:pPr>
            <a:endParaRPr lang="en-US" dirty="0"/>
          </a:p>
          <a:p>
            <a:pPr marL="742950" indent="-742950">
              <a:buAutoNum type="arabicPeriod"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pic>
        <p:nvPicPr>
          <p:cNvPr id="1026" name="Picture 2" descr="Image result for predict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t="9950" r="14325" b="18349"/>
          <a:stretch/>
        </p:blipFill>
        <p:spPr bwMode="auto">
          <a:xfrm>
            <a:off x="5985163" y="4645624"/>
            <a:ext cx="3030517" cy="208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998425" y="5381640"/>
            <a:ext cx="1926815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omic Sans MS" panose="030F0702030302020204" pitchFamily="66" charset="0"/>
              </a:rPr>
              <a:t>What are we going to read?</a:t>
            </a:r>
          </a:p>
          <a:p>
            <a:r>
              <a:rPr lang="en-US" sz="1400" b="1" dirty="0">
                <a:latin typeface="Comic Sans MS" panose="030F0702030302020204" pitchFamily="66" charset="0"/>
              </a:rPr>
              <a:t>What comes next?</a:t>
            </a:r>
            <a:r>
              <a:rPr lang="en-US" sz="1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4437183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3" y="271064"/>
            <a:ext cx="10972800" cy="1099252"/>
          </a:xfrm>
        </p:spPr>
        <p:txBody>
          <a:bodyPr>
            <a:normAutofit/>
          </a:bodyPr>
          <a:lstStyle/>
          <a:p>
            <a:r>
              <a:rPr lang="en-US" sz="4400" b="1" dirty="0"/>
              <a:t>Reading skill - </a:t>
            </a:r>
            <a:r>
              <a:rPr lang="en-US" sz="6000" b="1" dirty="0"/>
              <a:t>Predicting</a:t>
            </a:r>
            <a:endParaRPr lang="en-US" sz="60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6858" y="1197031"/>
            <a:ext cx="8324757" cy="5153893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rgbClr val="FFFF00"/>
                </a:solidFill>
              </a:rPr>
              <a:t>Don’t look at your book yet! Just guess the answer using your background knowledge!</a:t>
            </a:r>
          </a:p>
          <a:p>
            <a:pPr marL="0" indent="0">
              <a:buNone/>
            </a:pPr>
            <a:r>
              <a:rPr lang="en-US" dirty="0"/>
              <a:t>1. B</a:t>
            </a:r>
            <a:endParaRPr lang="en-US" i="1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US" dirty="0"/>
              <a:t>2. C </a:t>
            </a:r>
            <a:r>
              <a:rPr lang="en-US" i="1" dirty="0">
                <a:solidFill>
                  <a:srgbClr val="00B0F0"/>
                </a:solidFill>
              </a:rPr>
              <a:t>(L10: it affects the tourism industry)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3. B </a:t>
            </a:r>
            <a:r>
              <a:rPr lang="en-US" i="1" dirty="0">
                <a:solidFill>
                  <a:srgbClr val="00B0F0"/>
                </a:solidFill>
              </a:rPr>
              <a:t>(L 36-37)</a:t>
            </a:r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/>
              <a:t>determiners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  <p:pic>
        <p:nvPicPr>
          <p:cNvPr id="1026" name="Picture 2" descr="Image result for predicti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8" t="9950" r="14325" b="18349"/>
          <a:stretch/>
        </p:blipFill>
        <p:spPr bwMode="auto">
          <a:xfrm>
            <a:off x="5985163" y="4645624"/>
            <a:ext cx="3030517" cy="2094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998425" y="5381640"/>
            <a:ext cx="1926815" cy="7386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omic Sans MS" panose="030F0702030302020204" pitchFamily="66" charset="0"/>
              </a:rPr>
              <a:t>What are we going to read?</a:t>
            </a:r>
          </a:p>
          <a:p>
            <a:r>
              <a:rPr lang="en-US" sz="1400" b="1" dirty="0">
                <a:latin typeface="Comic Sans MS" panose="030F0702030302020204" pitchFamily="66" charset="0"/>
              </a:rPr>
              <a:t>What comes next?</a:t>
            </a:r>
            <a:r>
              <a:rPr lang="en-US" sz="14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280481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5265" y="199506"/>
            <a:ext cx="7980219" cy="1101261"/>
          </a:xfrm>
          <a:solidFill>
            <a:schemeClr val="tx2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Vocabulary skill – Prefix off-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756" y="1463039"/>
            <a:ext cx="8645237" cy="5170517"/>
          </a:xfrm>
          <a:ln>
            <a:solidFill>
              <a:srgbClr val="7030A0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sz="4400" dirty="0"/>
              <a:t>Find the sentence that includes the words </a:t>
            </a:r>
            <a:r>
              <a:rPr lang="en-US" sz="4400" dirty="0">
                <a:solidFill>
                  <a:schemeClr val="accent2">
                    <a:lumMod val="75000"/>
                  </a:schemeClr>
                </a:solidFill>
              </a:rPr>
              <a:t>“off-season”</a:t>
            </a:r>
          </a:p>
          <a:p>
            <a:pPr marL="0" indent="0">
              <a:buNone/>
            </a:pPr>
            <a:r>
              <a:rPr lang="en-US" sz="4400" dirty="0"/>
              <a:t>…“They say the monsoon brings other benefits besides lower </a:t>
            </a:r>
            <a:r>
              <a:rPr lang="en-US" sz="4400" b="1" u="sng" dirty="0">
                <a:solidFill>
                  <a:schemeClr val="accent2">
                    <a:lumMod val="75000"/>
                  </a:schemeClr>
                </a:solidFill>
              </a:rPr>
              <a:t>off-season</a:t>
            </a:r>
            <a:r>
              <a:rPr lang="en-US" sz="4400" dirty="0"/>
              <a:t> prices.”…</a:t>
            </a:r>
          </a:p>
          <a:p>
            <a:pPr marL="0" indent="0">
              <a:buNone/>
            </a:pPr>
            <a:r>
              <a:rPr lang="en-US" sz="4400" dirty="0"/>
              <a:t>=&gt;</a:t>
            </a:r>
            <a:r>
              <a:rPr lang="en-US" sz="44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en-US" sz="4400" b="1" i="1" dirty="0"/>
              <a:t>Off-season</a:t>
            </a:r>
            <a:r>
              <a:rPr lang="en-US" sz="4400" b="1" dirty="0"/>
              <a:t>: </a:t>
            </a:r>
            <a:r>
              <a:rPr lang="en-US" sz="4400" dirty="0"/>
              <a:t>a time of reduced activities</a:t>
            </a:r>
          </a:p>
          <a:p>
            <a:pPr marL="0" indent="0">
              <a:buNone/>
            </a:pPr>
            <a:endParaRPr lang="en-US" sz="44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9233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756" y="199506"/>
            <a:ext cx="8562109" cy="1101261"/>
          </a:xfrm>
          <a:solidFill>
            <a:schemeClr val="tx2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Vocabulary skill – Prefix off-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756" y="1300766"/>
            <a:ext cx="8562110" cy="5557233"/>
          </a:xfrm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/>
              <a:t>No one knows about Leonardo’s </a:t>
            </a:r>
            <a:r>
              <a:rPr lang="en-US" sz="4400" b="1" dirty="0">
                <a:solidFill>
                  <a:schemeClr val="accent2">
                    <a:lumMod val="75000"/>
                  </a:schemeClr>
                </a:solidFill>
              </a:rPr>
              <a:t>off-stage</a:t>
            </a:r>
            <a:r>
              <a:rPr lang="en-US" sz="4400" dirty="0"/>
              <a:t> life, apart from his family and childhood friends.</a:t>
            </a:r>
          </a:p>
          <a:p>
            <a:pPr marL="0" indent="0">
              <a:buNone/>
            </a:pPr>
            <a:r>
              <a:rPr lang="en-US" sz="4400" b="1" i="1" dirty="0"/>
              <a:t>Off-stage</a:t>
            </a:r>
            <a:r>
              <a:rPr lang="en-US" sz="4400" b="1" dirty="0"/>
              <a:t>:</a:t>
            </a:r>
            <a:r>
              <a:rPr lang="en-US" sz="4400" dirty="0"/>
              <a:t> not on the stage, not where audience can see</a:t>
            </a:r>
          </a:p>
        </p:txBody>
      </p:sp>
    </p:spTree>
    <p:extLst>
      <p:ext uri="{BB962C8B-B14F-4D97-AF65-F5344CB8AC3E}">
        <p14:creationId xmlns:p14="http://schemas.microsoft.com/office/powerpoint/2010/main" val="1257663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2756" y="199506"/>
            <a:ext cx="8562109" cy="1101261"/>
          </a:xfrm>
          <a:solidFill>
            <a:schemeClr val="tx2"/>
          </a:solidFill>
        </p:spPr>
        <p:txBody>
          <a:bodyPr/>
          <a:lstStyle/>
          <a:p>
            <a:pPr algn="ctr"/>
            <a:r>
              <a:rPr lang="en-US" b="1" dirty="0">
                <a:solidFill>
                  <a:srgbClr val="FFFF00"/>
                </a:solidFill>
              </a:rPr>
              <a:t>Vocabulary skill – Prefix off-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2756" y="1300766"/>
            <a:ext cx="8562110" cy="5557233"/>
          </a:xfrm>
          <a:ln>
            <a:solidFill>
              <a:srgbClr val="7030A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/>
              <a:t>What do these words have in common?</a:t>
            </a:r>
          </a:p>
          <a:p>
            <a:pPr marL="0" indent="0">
              <a:buNone/>
            </a:pPr>
            <a:r>
              <a:rPr lang="en-US" sz="4400" b="1" i="1" dirty="0"/>
              <a:t>Off-season</a:t>
            </a:r>
            <a:r>
              <a:rPr lang="en-US" sz="4400" b="1" dirty="0"/>
              <a:t>: </a:t>
            </a:r>
            <a:r>
              <a:rPr lang="en-US" sz="4400" dirty="0"/>
              <a:t>a time of reduced activities</a:t>
            </a:r>
          </a:p>
          <a:p>
            <a:pPr marL="0" indent="0">
              <a:buNone/>
            </a:pPr>
            <a:r>
              <a:rPr lang="en-US" sz="3900" b="1" i="1" dirty="0"/>
              <a:t>Off-stage</a:t>
            </a:r>
            <a:r>
              <a:rPr lang="en-US" sz="3900" b="1" dirty="0"/>
              <a:t>:</a:t>
            </a:r>
            <a:r>
              <a:rPr lang="en-US" sz="3900" dirty="0"/>
              <a:t> not on the stage, not where audience can see</a:t>
            </a:r>
          </a:p>
          <a:p>
            <a:pPr marL="0" indent="0">
              <a:buNone/>
            </a:pPr>
            <a:r>
              <a:rPr lang="en-US" sz="4800" dirty="0"/>
              <a:t>=&gt; </a:t>
            </a:r>
            <a:r>
              <a:rPr lang="en-US" sz="4800" b="1" dirty="0"/>
              <a:t>Off-</a:t>
            </a:r>
            <a:r>
              <a:rPr lang="en-US" sz="4800" dirty="0"/>
              <a:t> means </a:t>
            </a:r>
            <a:r>
              <a:rPr lang="en-US" sz="4800" b="1" dirty="0"/>
              <a:t>away from, out of </a:t>
            </a:r>
            <a:r>
              <a:rPr lang="en-US" sz="4800" dirty="0"/>
              <a:t>or</a:t>
            </a:r>
            <a:r>
              <a:rPr lang="en-US" sz="4800" b="1" dirty="0"/>
              <a:t> not on</a:t>
            </a:r>
          </a:p>
        </p:txBody>
      </p:sp>
    </p:spTree>
    <p:extLst>
      <p:ext uri="{BB962C8B-B14F-4D97-AF65-F5344CB8AC3E}">
        <p14:creationId xmlns:p14="http://schemas.microsoft.com/office/powerpoint/2010/main" val="2080974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3" y="341195"/>
            <a:ext cx="8262852" cy="682388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/>
              <a:t>Real life skill </a:t>
            </a:r>
            <a:r>
              <a:rPr lang="en-US" b="1" dirty="0"/>
              <a:t>– </a:t>
            </a:r>
            <a:r>
              <a:rPr lang="en-US" sz="4400" b="1" dirty="0"/>
              <a:t>Planning a trip Online</a:t>
            </a:r>
            <a:endParaRPr lang="en-US" sz="4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6858" y="1023583"/>
            <a:ext cx="8324757" cy="5327341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Think of a vacation destination you’d like to visit and make a plan. Be prepared and it’s useful for you in the future!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742950" indent="-742950">
              <a:buAutoNum type="arabicPeriod"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prstClr val="white"/>
                </a:solidFill>
              </a:rPr>
              <a:t>determiners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6894864"/>
              </p:ext>
            </p:extLst>
          </p:nvPr>
        </p:nvGraphicFramePr>
        <p:xfrm>
          <a:off x="498761" y="2775421"/>
          <a:ext cx="8262854" cy="3575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58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376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95917"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Destination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Transportation</a:t>
                      </a:r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Accommodation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Activities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Other info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95917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Travel tips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59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763" y="341195"/>
            <a:ext cx="8262852" cy="682388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/>
              <a:t>Real life skill </a:t>
            </a:r>
            <a:r>
              <a:rPr lang="en-US" b="1" dirty="0"/>
              <a:t>– </a:t>
            </a:r>
            <a:r>
              <a:rPr lang="en-US" sz="4400" b="1" dirty="0"/>
              <a:t>Planning a trip Online</a:t>
            </a:r>
            <a:endParaRPr lang="en-US" sz="4400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36858" y="1023583"/>
            <a:ext cx="8324757" cy="5327341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Think of a vacation destination you’d like to visit and make a plan. </a:t>
            </a:r>
            <a:r>
              <a:rPr lang="en-US" dirty="0">
                <a:solidFill>
                  <a:srgbClr val="FFFF00"/>
                </a:solidFill>
              </a:rPr>
              <a:t>Be prepared and it’s useful for you in the future!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742950" indent="-742950">
              <a:buAutoNum type="arabicPeriod"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8388424" y="6636122"/>
            <a:ext cx="755576" cy="21602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>
                <a:solidFill>
                  <a:prstClr val="white"/>
                </a:solidFill>
              </a:rPr>
              <a:t>determiners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911923"/>
              </p:ext>
            </p:extLst>
          </p:nvPr>
        </p:nvGraphicFramePr>
        <p:xfrm>
          <a:off x="498761" y="2775421"/>
          <a:ext cx="8017442" cy="373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87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0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60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0225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66820"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Search word</a:t>
                      </a:r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Company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Price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Transportation</a:t>
                      </a:r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Accommodation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Activity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Activity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Activity</a:t>
                      </a:r>
                      <a:r>
                        <a:rPr lang="en-US" sz="2000" b="1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3</a:t>
                      </a:r>
                      <a:endParaRPr lang="en-US" sz="2000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Other info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6820">
                <a:tc>
                  <a:txBody>
                    <a:bodyPr/>
                    <a:lstStyle/>
                    <a:p>
                      <a:r>
                        <a:rPr lang="en-US" sz="2000" b="1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Travel tips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b="1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770496" y="3317921"/>
            <a:ext cx="10645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</a:rPr>
              <a:t>vehicles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0496" y="3718031"/>
            <a:ext cx="18697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2"/>
                </a:solidFill>
              </a:rPr>
              <a:t>where to stay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40842" y="4200364"/>
            <a:ext cx="21085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>
                <a:solidFill>
                  <a:schemeClr val="accent2"/>
                </a:solidFill>
              </a:rPr>
              <a:t>tourist activity</a:t>
            </a:r>
            <a:endParaRPr lang="en-US" sz="2000" b="1" dirty="0">
              <a:solidFill>
                <a:schemeClr val="accent2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388424" y="6628347"/>
            <a:ext cx="755576" cy="22379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8987"/>
            <a:endParaRPr lang="en-GB" sz="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717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1455</TotalTime>
  <Words>974</Words>
  <Application>Microsoft Office PowerPoint</Application>
  <PresentationFormat>On-screen Show (4:3)</PresentationFormat>
  <Paragraphs>192</Paragraphs>
  <Slides>27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Calibri</vt:lpstr>
      <vt:lpstr>Calibri Light</vt:lpstr>
      <vt:lpstr>Century Gothic</vt:lpstr>
      <vt:lpstr>Comic Sans MS</vt:lpstr>
      <vt:lpstr>Courier New</vt:lpstr>
      <vt:lpstr>Wingdings</vt:lpstr>
      <vt:lpstr>1_Office Theme</vt:lpstr>
      <vt:lpstr>Office Theme</vt:lpstr>
      <vt:lpstr>Unit 1 - Travel</vt:lpstr>
      <vt:lpstr>Getting ready </vt:lpstr>
      <vt:lpstr>Group discussion </vt:lpstr>
      <vt:lpstr>Chapter 1 Travel and technology</vt:lpstr>
      <vt:lpstr>Have you ever heard of/ used these 3 technology advances:</vt:lpstr>
      <vt:lpstr>Have you ever heard of/ used these 3 technology advances:</vt:lpstr>
      <vt:lpstr>Have you ever heard of/ used these 3 technology advances:</vt:lpstr>
      <vt:lpstr>Reading skill - Scanning</vt:lpstr>
      <vt:lpstr>Reading skill - Scanning</vt:lpstr>
      <vt:lpstr>PowerPoint Presentation</vt:lpstr>
      <vt:lpstr>Reading comprehension - A</vt:lpstr>
      <vt:lpstr>Reading comprehension - B</vt:lpstr>
      <vt:lpstr>Reading comprehension - B</vt:lpstr>
      <vt:lpstr>Vocabulary comprehension - A </vt:lpstr>
      <vt:lpstr>Vocabulary comprehension - B </vt:lpstr>
      <vt:lpstr>Vocabulary skill – Organizing vocabulary</vt:lpstr>
      <vt:lpstr>Vocabulary skill – A</vt:lpstr>
      <vt:lpstr>Vocabulary skill – C</vt:lpstr>
      <vt:lpstr>Chapter 2: Selling India’s rainy Season</vt:lpstr>
      <vt:lpstr>Before you read</vt:lpstr>
      <vt:lpstr>Reading skill - Predicting</vt:lpstr>
      <vt:lpstr>Reading skill - Predicting</vt:lpstr>
      <vt:lpstr>Vocabulary skill – Prefix off-</vt:lpstr>
      <vt:lpstr>Vocabulary skill – Prefix off-</vt:lpstr>
      <vt:lpstr>Vocabulary skill – Prefix off-</vt:lpstr>
      <vt:lpstr>Real life skill – Planning a trip Online</vt:lpstr>
      <vt:lpstr>Real life skill – Planning a trip Online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2 - Fashion</dc:title>
  <dc:creator>Tan Ho Nhat</dc:creator>
  <cp:lastModifiedBy>Ha Nguyen</cp:lastModifiedBy>
  <cp:revision>77</cp:revision>
  <dcterms:created xsi:type="dcterms:W3CDTF">2015-09-21T07:42:27Z</dcterms:created>
  <dcterms:modified xsi:type="dcterms:W3CDTF">2020-02-21T06:13:29Z</dcterms:modified>
</cp:coreProperties>
</file>